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  <p:sldMasterId id="2147483708" r:id="rId2"/>
  </p:sldMasterIdLst>
  <p:notesMasterIdLst>
    <p:notesMasterId r:id="rId24"/>
  </p:notesMasterIdLst>
  <p:handoutMasterIdLst>
    <p:handoutMasterId r:id="rId25"/>
  </p:handoutMasterIdLst>
  <p:sldIdLst>
    <p:sldId id="288" r:id="rId3"/>
    <p:sldId id="287" r:id="rId4"/>
    <p:sldId id="265" r:id="rId5"/>
    <p:sldId id="293" r:id="rId6"/>
    <p:sldId id="272" r:id="rId7"/>
    <p:sldId id="266" r:id="rId8"/>
    <p:sldId id="289" r:id="rId9"/>
    <p:sldId id="270" r:id="rId10"/>
    <p:sldId id="284" r:id="rId11"/>
    <p:sldId id="285" r:id="rId12"/>
    <p:sldId id="286" r:id="rId13"/>
    <p:sldId id="271" r:id="rId14"/>
    <p:sldId id="291" r:id="rId15"/>
    <p:sldId id="292" r:id="rId16"/>
    <p:sldId id="276" r:id="rId17"/>
    <p:sldId id="283" r:id="rId18"/>
    <p:sldId id="280" r:id="rId19"/>
    <p:sldId id="274" r:id="rId20"/>
    <p:sldId id="290" r:id="rId21"/>
    <p:sldId id="279" r:id="rId22"/>
    <p:sldId id="264" r:id="rId23"/>
  </p:sldIdLst>
  <p:sldSz cx="12192000" cy="6858000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23" d="100"/>
          <a:sy n="123" d="100"/>
        </p:scale>
        <p:origin x="-114" y="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4" d="100"/>
          <a:sy n="64" d="100"/>
        </p:scale>
        <p:origin x="339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49AA4-24C6-4D08-AC0B-370F6D46A58F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477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4DBB4-FDE0-4F27-90B5-233FF28CB5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909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065" y="0"/>
            <a:ext cx="2945024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AFD3A4-1BF2-400A-805A-C61180CB5A62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6563" y="1233488"/>
            <a:ext cx="5924550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133" y="4751389"/>
            <a:ext cx="5439409" cy="38877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5024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065" y="9377363"/>
            <a:ext cx="2945024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CC43DA-F2EC-4EED-B3EB-39256D7740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10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650" y="746125"/>
            <a:ext cx="6646863" cy="3738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31A1F131-B171-4191-81C1-F1411121D111}" type="slidenum">
              <a:rPr lang="ru-RU" smtClean="0"/>
              <a:pPr algn="r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6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DF00F-1305-47EC-A32E-F48318AF4294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26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5EE9F-78CA-4FD2-B36E-61E8943008BA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482C-C5CB-42D4-9D9C-26DF8C4D6F76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3788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DF00F-1305-47EC-A32E-F48318AF429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36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2C4F-0F54-493D-A196-7F03114F65A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18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8A9A1-13B6-45EC-B0D4-DAB2C280D4D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556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FA71C-1324-4F26-8627-FF771BFEEA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77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7DEC-B5C6-425F-9870-2926F0F3AC2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371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628F-823B-4B93-8FFD-6392C1A60F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8302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A4D38-6775-4754-9CCE-A4CF7367388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677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F18D-9A32-456E-8A87-5243E48B37C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657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2C4F-0F54-493D-A196-7F03114F65AA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9525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738F3-3FB0-4AE3-B639-4A4BBF1DE09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054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5EE9F-78CA-4FD2-B36E-61E8943008B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0674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E482C-C5CB-42D4-9D9C-26DF8C4D6F7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75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8A9A1-13B6-45EC-B0D4-DAB2C280D4D6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24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FA71C-1324-4F26-8627-FF771BFEEAEE}" type="datetime1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961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7DEC-B5C6-425F-9870-2926F0F3AC28}" type="datetime1">
              <a:rPr lang="ru-RU" smtClean="0"/>
              <a:t>04.02.2025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17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1628F-823B-4B93-8FFD-6392C1A60FA0}" type="datetime1">
              <a:rPr lang="ru-RU" smtClean="0"/>
              <a:t>04.02.2025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7A4D38-6775-4754-9CCE-A4CF7367388F}" type="datetime1">
              <a:rPr lang="ru-RU" smtClean="0"/>
              <a:t>04.02.2025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713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FF18D-9A32-456E-8A87-5243E48B37CC}" type="datetime1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558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738F3-3FB0-4AE3-B639-4A4BBF1DE092}" type="datetime1">
              <a:rPr lang="ru-RU" smtClean="0"/>
              <a:t>04.02.2025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4490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F95B-DDAA-42DE-84D8-2635BBB738EE}" type="datetime1">
              <a:rPr lang="ru-RU" smtClean="0"/>
              <a:t>04.02.2025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8BCAE-3462-45BC-B95B-40D4B437B8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678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6F95B-DDAA-42DE-84D8-2635BBB738E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68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-teploset.ru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www.m-teploset.ru/podpy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82171" y="1022417"/>
            <a:ext cx="8456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Предложения по совершенствованию организации учёта тепловой энергии и воды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75036" y="5987018"/>
            <a:ext cx="7215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Живи комфортно, плати только за полученные коммунальные </a:t>
            </a:r>
            <a:r>
              <a:rPr lang="ru-RU" dirty="0" smtClean="0">
                <a:latin typeface="+mj-lt"/>
              </a:rPr>
              <a:t>услуги.</a:t>
            </a:r>
            <a:endParaRPr lang="ru-RU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8214" y="4261077"/>
            <a:ext cx="99100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поддержке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Союза промышленников и предпринимателей городского округа Мытищи, Ассоциаций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Мособлтеплоэнерго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», «Метрология Энергосбережения», </a:t>
            </a:r>
          </a:p>
          <a:p>
            <a:pPr algn="ctr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НП «</a:t>
            </a:r>
            <a:r>
              <a:rPr lang="ru-RU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Ростепло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15815" y="2411585"/>
            <a:ext cx="110436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КАЗАНОВ </a:t>
            </a:r>
            <a:r>
              <a:rPr lang="ru-RU" sz="2200" b="1" dirty="0">
                <a:latin typeface="Arial" panose="020B0604020202020204" pitchFamily="34" charset="0"/>
                <a:cs typeface="Arial" panose="020B0604020202020204" pitchFamily="34" charset="0"/>
              </a:rPr>
              <a:t>Юрий </a:t>
            </a:r>
            <a:r>
              <a:rPr lang="ru-RU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Николаевич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Председатель Союза промышленников и предпринимателей </a:t>
            </a:r>
          </a:p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городского округа Мытищи</a:t>
            </a:r>
          </a:p>
          <a:p>
            <a:pPr algn="ctr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Председатель Совета директоров АО «Мытищинская теплосеть»</a:t>
            </a:r>
          </a:p>
        </p:txBody>
      </p:sp>
    </p:spTree>
    <p:extLst>
      <p:ext uri="{BB962C8B-B14F-4D97-AF65-F5344CB8AC3E}">
        <p14:creationId xmlns:p14="http://schemas.microsoft.com/office/powerpoint/2010/main" val="46804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410508" y="65502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2708" y="1123950"/>
            <a:ext cx="1129296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Это позволит сформировать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полноценную нормативную базу по организации приборного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учёта, которая установит:</a:t>
            </a:r>
          </a:p>
          <a:p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техническим и метрологическим характеристикам приборов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а также к параметрам всех элементов узла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единую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методологию выполнения работ на всех этапах – от проектирования узлов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теплоносителей до оказания услуг по техническому обслуживанию;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 системе контроля выполнения и результатов данных работ;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подходы 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сертификации приборов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программного обеспечения, проектов,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работ, услуг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единые требования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 обеспечению достоверности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куда входят и требования по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защите приборов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35015" y="146464"/>
            <a:ext cx="92482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175611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96766" y="819150"/>
            <a:ext cx="105760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Потребление жилищно-коммунальных ресурсов снизится в 2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раза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 сохранении качества уровня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жизни за счёт мотивации всего населения и технической возможности снижения ресурсов на основе цифровых систем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Потребитель будет оплачивать только за то, что потребил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Потери по ОДН будут минимальными.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Уменьшатся платежи населения и расходы бюджета за жилищно-коммунальные услуги.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Появится мотивация к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сокращению потребления жилищно-коммунальных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ресурсов.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Снизится негативное воздействие на окружающую среду за счёт снижения потребления воды и тепла. Улучшится здоровье нации.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2164" y="234299"/>
            <a:ext cx="85659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Ожидаемый результат реализации наших предложений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1238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63158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8727" y="1217735"/>
            <a:ext cx="1052085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связи с развитием интеллектуальных систем учёта расхода тепловой энергии и воды считаю целесообразным соответствующим государственным органам власти разработать и внести необходимые изменения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ФЗ-261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«Об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энергосбережении…» и в Постановление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№ 354 «О предоставлении коммунальных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услуг…»,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по аналогии с ФЗ-522 от 27.12.2008 г. «О внесении изменений в отдельные законодательные акты РФ в связи с развитием систем учёта электрической энергии (мощности) в РФ» подготовить ФЗ: «О цифровых приборах и интеллектуальных системах учёта расхода воды и тепловой энергии», регулирующий все аспекты установки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(замены) приборов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воды и тепловой энергии, </a:t>
            </a:r>
          </a:p>
          <a:p>
            <a:pPr algn="just"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а также по аналогии с Постановлением Правительства РФ от 29 июня 2020 г. № 950 «О внесении изменений в некоторые акты Правительства РФ по вопросам совершенствования организации систем учёта электрической энергии» подготовить Постановление Правительства РФ, закрепляющее ответственность ресурсоснабжающих организаций по оснащению приборами учёта расхода воды и тепловой энергии жилых домов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этой связи просим Вас ускорить работу по внесению необходимых изменений в действующее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законодательство. В этом вопросе мы предлагаем заручиться поддержкой губернатора Московской области А.Ю. Воробьев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 предложив направить обращение к Председателю Правительства РФ. 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385105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65502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4061" y="819150"/>
            <a:ext cx="1024596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ПРОЕКТ </a:t>
            </a:r>
            <a:r>
              <a:rPr lang="ru-RU" sz="1600" dirty="0" smtClean="0"/>
              <a:t>обращения </a:t>
            </a:r>
            <a:r>
              <a:rPr lang="ru-RU" sz="1600" dirty="0"/>
              <a:t>в адрес Председателя Правительства РФ                                                           </a:t>
            </a:r>
          </a:p>
          <a:p>
            <a:pPr algn="r"/>
            <a:r>
              <a:rPr lang="ru-RU" sz="1600" dirty="0"/>
              <a:t> </a:t>
            </a:r>
          </a:p>
          <a:p>
            <a:pPr algn="r"/>
            <a:r>
              <a:rPr lang="ru-RU" sz="1600" dirty="0"/>
              <a:t>                                                              Председателю Правительства</a:t>
            </a:r>
          </a:p>
          <a:p>
            <a:pPr algn="r"/>
            <a:r>
              <a:rPr lang="ru-RU" sz="1600" dirty="0"/>
              <a:t>                                                   Российской Федерации</a:t>
            </a:r>
          </a:p>
          <a:p>
            <a:pPr algn="r"/>
            <a:r>
              <a:rPr lang="ru-RU" sz="1600" dirty="0" smtClean="0"/>
              <a:t>                                         </a:t>
            </a:r>
            <a:r>
              <a:rPr lang="ru-RU" sz="1600" dirty="0" err="1"/>
              <a:t>Мишустину</a:t>
            </a:r>
            <a:r>
              <a:rPr lang="ru-RU" sz="1600" dirty="0"/>
              <a:t> М.В.</a:t>
            </a:r>
          </a:p>
          <a:p>
            <a:r>
              <a:rPr lang="ru-RU" sz="1600" dirty="0"/>
              <a:t> </a:t>
            </a:r>
          </a:p>
          <a:p>
            <a:pPr algn="ctr"/>
            <a:r>
              <a:rPr lang="ru-RU" sz="1600" dirty="0"/>
              <a:t> </a:t>
            </a:r>
            <a:r>
              <a:rPr lang="ru-RU" sz="1600" dirty="0" smtClean="0"/>
              <a:t>Уважаемый </a:t>
            </a:r>
            <a:r>
              <a:rPr lang="ru-RU" sz="1600" dirty="0"/>
              <a:t>Михаил Владимирович</a:t>
            </a:r>
            <a:r>
              <a:rPr lang="ru-RU" sz="1600" dirty="0" smtClean="0"/>
              <a:t>!</a:t>
            </a:r>
          </a:p>
          <a:p>
            <a:pPr algn="ctr"/>
            <a:endParaRPr lang="ru-RU" sz="1600" dirty="0"/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С </a:t>
            </a:r>
            <a:r>
              <a:rPr lang="ru-RU" sz="1600" dirty="0"/>
              <a:t>целью повышения качества </a:t>
            </a:r>
            <a:r>
              <a:rPr lang="ru-RU" sz="1600" dirty="0" smtClean="0"/>
              <a:t>учёта </a:t>
            </a:r>
            <a:r>
              <a:rPr lang="ru-RU" sz="1600" dirty="0"/>
              <a:t>поставляемых энергоресурсов потребителям, снижения потерь энергоносителей и энергии в ЖКХ и бюджетной сфере, внедрения цифровых приборов и интеллектуальных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энергии, а также </a:t>
            </a:r>
            <a:r>
              <a:rPr lang="ru-RU" sz="1600" dirty="0" smtClean="0"/>
              <a:t>создания </a:t>
            </a:r>
            <a:r>
              <a:rPr lang="ru-RU" sz="1600" dirty="0"/>
              <a:t>условий для мотивации энергосбережения </a:t>
            </a:r>
            <a:r>
              <a:rPr lang="ru-RU" sz="1600" dirty="0" smtClean="0"/>
              <a:t>потребителями, </a:t>
            </a:r>
            <a:r>
              <a:rPr lang="ru-RU" sz="1600" dirty="0"/>
              <a:t>просим Вас рассмотреть и принять решения по следующим вопросам</a:t>
            </a:r>
            <a:r>
              <a:rPr lang="ru-RU" sz="1600" dirty="0" smtClean="0"/>
              <a:t>:</a:t>
            </a:r>
          </a:p>
          <a:p>
            <a:pPr algn="just"/>
            <a:endParaRPr lang="ru-RU" sz="1600" dirty="0"/>
          </a:p>
          <a:p>
            <a:pPr marL="342900" lvl="0" indent="-342900" algn="just">
              <a:buAutoNum type="arabicPeriod"/>
            </a:pPr>
            <a:r>
              <a:rPr lang="ru-RU" sz="1600" dirty="0" smtClean="0"/>
              <a:t>О </a:t>
            </a:r>
            <a:r>
              <a:rPr lang="ru-RU" sz="1600" dirty="0"/>
              <a:t>назначении ресурсоснабжающих организаций ответственными за оснащение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потребителей </a:t>
            </a:r>
            <a:r>
              <a:rPr lang="ru-RU" sz="1600" dirty="0" smtClean="0"/>
              <a:t>(ХВС, ГВС, </a:t>
            </a:r>
            <a:r>
              <a:rPr lang="ru-RU" sz="1600" dirty="0"/>
              <a:t>отопление), а также обслуживание, </a:t>
            </a:r>
            <a:r>
              <a:rPr lang="ru-RU" sz="1600" dirty="0" smtClean="0"/>
              <a:t>поверку </a:t>
            </a:r>
            <a:r>
              <a:rPr lang="ru-RU" sz="1600" dirty="0"/>
              <a:t>и </a:t>
            </a:r>
            <a:r>
              <a:rPr lang="ru-RU" sz="1600" dirty="0" smtClean="0"/>
              <a:t>замену </a:t>
            </a:r>
            <a:r>
              <a:rPr lang="ru-RU" sz="1600" dirty="0"/>
              <a:t>приборов </a:t>
            </a:r>
            <a:r>
              <a:rPr lang="ru-RU" sz="1600" dirty="0" smtClean="0"/>
              <a:t>учёта, как </a:t>
            </a:r>
            <a:r>
              <a:rPr lang="ru-RU" sz="1600" dirty="0"/>
              <a:t>это </a:t>
            </a:r>
            <a:r>
              <a:rPr lang="ru-RU" sz="1600" dirty="0" smtClean="0"/>
              <a:t>уже сделано </a:t>
            </a:r>
            <a:r>
              <a:rPr lang="ru-RU" sz="1600" dirty="0"/>
              <a:t>в </a:t>
            </a:r>
            <a:r>
              <a:rPr lang="ru-RU" sz="1600" dirty="0" smtClean="0"/>
              <a:t>электроэнергетике с корректировкой </a:t>
            </a:r>
            <a:r>
              <a:rPr lang="ru-RU" sz="1600" smtClean="0"/>
              <a:t>калькуляции и тарифов </a:t>
            </a:r>
            <a:r>
              <a:rPr lang="ru-RU" sz="1600" dirty="0" smtClean="0"/>
              <a:t>на эти цели.</a:t>
            </a:r>
          </a:p>
          <a:p>
            <a:pPr lvl="0" algn="just"/>
            <a:endParaRPr lang="ru-RU" sz="1600" dirty="0"/>
          </a:p>
          <a:p>
            <a:pPr lvl="0" algn="just"/>
            <a:r>
              <a:rPr lang="ru-RU" sz="1600" dirty="0" smtClean="0"/>
              <a:t>- по </a:t>
            </a:r>
            <a:r>
              <a:rPr lang="ru-RU" sz="1600" dirty="0"/>
              <a:t>аналогии с Постановлением Правительства РФ от 29 июня 2020 г. № 950 «О внесении изменений в некоторые акты Правительства РФ по вопросам совершенствования организации систем </a:t>
            </a:r>
            <a:r>
              <a:rPr lang="ru-RU" sz="1600" dirty="0" smtClean="0"/>
              <a:t>учёта </a:t>
            </a:r>
            <a:r>
              <a:rPr lang="ru-RU" sz="1600" dirty="0"/>
              <a:t>электрической энергии» подготовить Постановление Правительства РФ, закрепляющее ответственность ресурсоснабжающих организаций по оснащению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расхода воды и тепловой энергии МКД и жилых домов. </a:t>
            </a:r>
          </a:p>
          <a:p>
            <a:pPr algn="just"/>
            <a:r>
              <a:rPr lang="ru-RU" sz="1600" dirty="0"/>
              <a:t> </a:t>
            </a:r>
          </a:p>
          <a:p>
            <a:r>
              <a:rPr lang="ru-RU" sz="1600" dirty="0"/>
              <a:t> 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46738" y="146464"/>
            <a:ext cx="8563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1779295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515796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4142" y="739127"/>
            <a:ext cx="1142128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600" dirty="0" smtClean="0"/>
              <a:t>2. О </a:t>
            </a:r>
            <a:r>
              <a:rPr lang="ru-RU" sz="1600" dirty="0"/>
              <a:t>внесении изменений в законодательные акты в части внедрения цифровых приборов и интеллектуальных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</a:t>
            </a:r>
            <a:r>
              <a:rPr lang="ru-RU" sz="1600" dirty="0" smtClean="0"/>
              <a:t>.</a:t>
            </a:r>
          </a:p>
          <a:p>
            <a:pPr lvl="0" algn="just"/>
            <a:endParaRPr lang="ru-RU" sz="1600" dirty="0"/>
          </a:p>
          <a:p>
            <a:pPr lvl="0" algn="just"/>
            <a:r>
              <a:rPr lang="ru-RU" sz="1600" dirty="0" smtClean="0"/>
              <a:t>- по </a:t>
            </a:r>
            <a:r>
              <a:rPr lang="ru-RU" sz="1600" dirty="0"/>
              <a:t>аналогии с ФЗ-522 от 27.12.2008 г. «О внесении изменений в отдельные законодательные акты РФ в связи с развитием систем </a:t>
            </a:r>
            <a:r>
              <a:rPr lang="ru-RU" sz="1600" dirty="0" smtClean="0"/>
              <a:t>учёта </a:t>
            </a:r>
            <a:r>
              <a:rPr lang="ru-RU" sz="1600" dirty="0"/>
              <a:t>электрической энергии (мощности) в РФ» подготовить федеральный закон: «О цифровых приборах и интеллектуальных системах </a:t>
            </a:r>
            <a:r>
              <a:rPr lang="ru-RU" sz="1600" dirty="0" smtClean="0"/>
              <a:t>учёта </a:t>
            </a:r>
            <a:r>
              <a:rPr lang="ru-RU" sz="1600" dirty="0"/>
              <a:t>расхода воды и тепловой энергии», регулирующий все аспекты установки (замены)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тепловой энергии;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настоящее время средства массовой информации уже писали о поручении, которое дал вице-премьер Правительства РФ Д. Чернышенко Минстрою РФ по итогам совещания по вопросам применения искусственного интеллекта в экономике. В частности, министерству поручили обеспечить «доступ к данным «умных»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за счет переноса их с баланса потребителя на баланс РСО», а также «возможность включения затрат на установку данных приборов в методику ценообразования услуг ЖКХ».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Мы понимаем, </a:t>
            </a:r>
            <a:r>
              <a:rPr lang="ru-RU" sz="1600" dirty="0"/>
              <a:t>насколько сложна и чувствительна данная тема, </a:t>
            </a:r>
            <a:r>
              <a:rPr lang="ru-RU" sz="1600" dirty="0" smtClean="0"/>
              <a:t>поэтому, </a:t>
            </a:r>
            <a:r>
              <a:rPr lang="ru-RU" sz="1600" dirty="0"/>
              <a:t>учитывая вышеизложенное, вопрос перехода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воды и тепла в жилищном секторе и в бюджетной </a:t>
            </a:r>
            <a:r>
              <a:rPr lang="ru-RU" sz="1600" dirty="0" smtClean="0"/>
              <a:t>сфере </a:t>
            </a:r>
            <a:r>
              <a:rPr lang="ru-RU" sz="1600" dirty="0"/>
              <a:t>и внедрение цифровых систем </a:t>
            </a:r>
            <a:r>
              <a:rPr lang="ru-RU" sz="1600" dirty="0" smtClean="0"/>
              <a:t>учёта </a:t>
            </a:r>
            <a:r>
              <a:rPr lang="ru-RU" sz="1600" dirty="0"/>
              <a:t>необходимо рассматривать с </a:t>
            </a:r>
            <a:r>
              <a:rPr lang="ru-RU" sz="1600" dirty="0" smtClean="0"/>
              <a:t>учётом </a:t>
            </a:r>
            <a:r>
              <a:rPr lang="ru-RU" sz="1600" dirty="0"/>
              <a:t>анализа практики перехода к цифровым приборам и системам </a:t>
            </a:r>
            <a:r>
              <a:rPr lang="ru-RU" sz="1600" dirty="0" smtClean="0"/>
              <a:t>учёта </a:t>
            </a:r>
            <a:r>
              <a:rPr lang="ru-RU" sz="1600" dirty="0"/>
              <a:t>в сфере электроснабжения.</a:t>
            </a:r>
          </a:p>
          <a:p>
            <a:pPr algn="just"/>
            <a:r>
              <a:rPr lang="ru-RU" sz="1600" dirty="0"/>
              <a:t>С другой стороны, торможение с внесением изменений в законодательство по данным вопросам </a:t>
            </a:r>
            <a:r>
              <a:rPr lang="ru-RU" sz="1600" dirty="0" smtClean="0"/>
              <a:t>влечёт </a:t>
            </a:r>
            <a:r>
              <a:rPr lang="ru-RU" sz="1600" dirty="0"/>
              <a:t>за собой неуправляемый рост издержек у ресурсоснабжающих предприятий.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этой связи просим Вас ускорить работу по внесению необходимых изменений в действующее законодательство по аналогии с Постановлением Правительства РФ № 950 от 29.06.2020 и ФЗ-522 от 27.12.2008.  </a:t>
            </a:r>
          </a:p>
          <a:p>
            <a:r>
              <a:rPr lang="ru-RU" sz="1600" dirty="0"/>
              <a:t> </a:t>
            </a:r>
          </a:p>
          <a:p>
            <a:pPr algn="just"/>
            <a:r>
              <a:rPr lang="ru-RU" sz="1600" dirty="0"/>
              <a:t> </a:t>
            </a:r>
            <a:r>
              <a:rPr lang="ru-RU" sz="1600" dirty="0" smtClean="0"/>
              <a:t>Президент Ассоциации 								Ю.Н. Казанов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80218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</a:t>
            </a:r>
            <a:r>
              <a:rPr lang="ru-RU" b="1" dirty="0">
                <a:latin typeface="+mj-lt"/>
              </a:rPr>
              <a:t>автоматизированной</a:t>
            </a:r>
            <a:r>
              <a:rPr lang="ru-RU" b="1" dirty="0" smtClean="0">
                <a:latin typeface="+mj-lt"/>
              </a:rPr>
              <a:t>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61841" y="1317388"/>
            <a:ext cx="583708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2000 год техническое состояние системы теплоснабжения </a:t>
            </a:r>
            <a:r>
              <a:rPr lang="ru-RU" alt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г.о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Мытищи имело следующие характеристики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Потери тепловой энергии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свыше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30 %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80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 тепловой энергии производилось на оборудовании с полностью исчерпанным сроком амортизации, КПД котлов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60-80 %</a:t>
            </a:r>
            <a:r>
              <a:rPr lang="en-US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75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% трубопроводов имели полностью исчерпанный срок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амортизации</a:t>
            </a:r>
            <a:r>
              <a:rPr lang="en-US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altLang="ru-RU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Средства тратились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основном 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 текущий  и капитальный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ремонт, ежесуточное устранение инцидентов и аварий</a:t>
            </a:r>
            <a:r>
              <a:rPr lang="en-US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372" y="1093075"/>
            <a:ext cx="5392455" cy="273269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372" y="3975523"/>
            <a:ext cx="5390276" cy="278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94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16340" y="1137153"/>
            <a:ext cx="6810375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 2003 г. по 2023 г. при поддержке Правительства РФ и Правительства Московской обл. была реализована в несколько этапов модернизация системы теплоснабжения, которая преследовала следующие цели:</a:t>
            </a:r>
          </a:p>
          <a:p>
            <a:pPr algn="just"/>
            <a:endParaRPr lang="ru-RU" alt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удельных расходов газа, эл. энергии, воды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Повышение надёжности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и безопасности теплоснабжения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вредных выбросов в атмосферу от тепловых источников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сроков эксплуатации котельных и тепловых сетей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Уменьшение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сроков планового отключения в летний период с 14 дней до 3 дней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каждым зданием и снижение платы потребителей за тепловую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энергию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счёт понижения объёмов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потребления тепловой энергии при соблюдении комфорта и мотивации всех потребителей к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энергосбережению;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15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формирования графика потребления тепловой энергии в каждом здании.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alt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00" y="1094725"/>
            <a:ext cx="4123385" cy="27502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000" y="3953309"/>
            <a:ext cx="3785366" cy="270936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</a:t>
            </a:r>
            <a:r>
              <a:rPr lang="ru-RU" b="1" dirty="0">
                <a:latin typeface="+mj-lt"/>
              </a:rPr>
              <a:t>автоматизированной</a:t>
            </a:r>
            <a:r>
              <a:rPr lang="ru-RU" b="1" dirty="0" smtClean="0">
                <a:latin typeface="+mj-lt"/>
              </a:rPr>
              <a:t>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84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99996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750" y="1370201"/>
            <a:ext cx="6246345" cy="351185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157545" y="1279371"/>
            <a:ext cx="45299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dirty="0" smtClean="0"/>
              <a:t>Внедрена автоматизированная система дистанционного управления более 2000 зданий, 50 котельных с оперативным </a:t>
            </a:r>
            <a:r>
              <a:rPr lang="ru-RU" altLang="ru-RU" dirty="0"/>
              <a:t>диспетчерским </a:t>
            </a:r>
            <a:r>
              <a:rPr lang="ru-RU" altLang="ru-RU" dirty="0" smtClean="0"/>
              <a:t>контролем свыше 200 км </a:t>
            </a:r>
            <a:r>
              <a:rPr lang="ru-RU" altLang="ru-RU" dirty="0"/>
              <a:t>трубопроводов в ППУ изоляции. </a:t>
            </a:r>
            <a:endParaRPr lang="ru-RU" altLang="ru-RU" dirty="0" smtClean="0"/>
          </a:p>
          <a:p>
            <a:endParaRPr lang="ru-RU" altLang="ru-RU" dirty="0" smtClean="0"/>
          </a:p>
          <a:p>
            <a:r>
              <a:rPr lang="ru-RU" altLang="ru-RU" dirty="0" smtClean="0"/>
              <a:t>Текущая </a:t>
            </a:r>
            <a:r>
              <a:rPr lang="ru-RU" altLang="ru-RU" dirty="0"/>
              <a:t>информация о состоянии объектов </a:t>
            </a:r>
            <a:r>
              <a:rPr lang="ru-RU" altLang="ru-RU" dirty="0" smtClean="0"/>
              <a:t>передаётся по каналам диспетчеризации в режиме реального времени с открытием для всех потребителей городского округа, посредством сайта Мытищинской теплосети </a:t>
            </a:r>
            <a:r>
              <a:rPr lang="en-US" b="1" dirty="0" smtClean="0">
                <a:hlinkClick r:id="rId3"/>
              </a:rPr>
              <a:t>m-teploset.ru</a:t>
            </a:r>
            <a:r>
              <a:rPr lang="ru-RU" b="1" dirty="0" smtClean="0"/>
              <a:t> </a:t>
            </a:r>
            <a:r>
              <a:rPr lang="ru-RU" dirty="0" smtClean="0"/>
              <a:t>в разделе</a:t>
            </a:r>
            <a:r>
              <a:rPr lang="ru-RU" b="1" dirty="0" smtClean="0"/>
              <a:t> </a:t>
            </a:r>
            <a:r>
              <a:rPr lang="ru-RU" dirty="0">
                <a:hlinkClick r:id="rId4"/>
              </a:rPr>
              <a:t>Показания общедомовых приборов учёта</a:t>
            </a:r>
            <a:endParaRPr lang="ru-RU" dirty="0"/>
          </a:p>
          <a:p>
            <a:r>
              <a:rPr lang="ru-RU" dirty="0" smtClean="0"/>
              <a:t>и личный кабинет</a:t>
            </a:r>
            <a:r>
              <a:rPr lang="ru-RU" altLang="ru-RU" dirty="0" smtClean="0"/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13337" y="172819"/>
            <a:ext cx="889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Опыт внедрения </a:t>
            </a:r>
            <a:r>
              <a:rPr lang="ru-RU" b="1" dirty="0">
                <a:latin typeface="+mj-lt"/>
              </a:rPr>
              <a:t>АО «Мытищинская теплосеть» </a:t>
            </a:r>
            <a:endParaRPr lang="ru-RU" b="1" dirty="0" smtClean="0">
              <a:latin typeface="+mj-lt"/>
            </a:endParaRPr>
          </a:p>
          <a:p>
            <a:pPr algn="ctr"/>
            <a:r>
              <a:rPr lang="ru-RU" b="1" dirty="0" smtClean="0">
                <a:latin typeface="+mj-lt"/>
              </a:rPr>
              <a:t>цифровых приборов и автоматизированной системы учёта в городском округе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951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13284" y="88063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703" y="1034670"/>
            <a:ext cx="5595772" cy="550424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565023" y="1469970"/>
            <a:ext cx="54167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Проектные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расчёты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стоимости по установке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обслуживанию приборов учёта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примере 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«Мытищинская теплосеть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» в 2020 г.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Стоимость обслуживания узла учёта т/э: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в месяц – 2400 рублей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 в год   –  28800 рублей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Общие затраты на 1804 объекта – 51 955 200 рублей.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Увеличение расходов бюджета РСО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1,7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% в связи с установкой  приборов учёта на 1804 объекта.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2164" y="234299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987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316720" y="876299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8044" y="1183905"/>
            <a:ext cx="11077903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ходе модернизации системы теплоснабжения в городском округе Мытищи в каждом МКД были установлены общедомовые приборы учёта на тепловую энергию и воду. 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Собственники жилых и нежилых помещений в МКД зачастую не могли либо были не заинтересованы в установке приборов учёта воды и тепловой энергии. Мытищинская теплосеть была вынуждена искать пути финансирования установки приборов учёта. 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этой части п. 9 и 10 ст. 11 ФЗ-261 от 14.07.2022 «Об энергосбережении, о повышении энергетической эффективности и о внесении изменений в отдельные законодательные акты РФ», обязывающие собственников зданий, строений, сооружений, помещений в МКД обеспечить оснащение приборами учёта используемых энергетических ресурсов </a:t>
            </a:r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никак не стимулировали собственников к выполнению требований закона.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этой связи предложение о передаче функции оснащения приборами учёта воды и тепловой энергии от собственников к РСО позволит в полном объёме выполнить требование закона и обеспечит качественное и своевременное снятие показаний с приборов учёта, а также их надёжную эксплуатацию.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95600" y="147745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25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6288" y="909122"/>
            <a:ext cx="9669517" cy="562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утверждённом Постановлении Правительства РФ от 9 сентября 2023 г. № 1473 в Главе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дана оценка текущего состояния в области энергосбережения и повышения энергетической эффективности. </a:t>
            </a: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частности было отмечено:</a:t>
            </a:r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 smtClean="0"/>
              <a:t>низкий </a:t>
            </a:r>
            <a:r>
              <a:rPr lang="ru-RU" sz="1600" dirty="0"/>
              <a:t>уровень </a:t>
            </a:r>
            <a:r>
              <a:rPr lang="ru-RU" sz="1600" dirty="0" smtClean="0"/>
              <a:t>оснащённости </a:t>
            </a:r>
            <a:r>
              <a:rPr lang="ru-RU" sz="1600" dirty="0"/>
              <a:t>многоквартирных домов системами </a:t>
            </a:r>
            <a:r>
              <a:rPr lang="ru-RU" sz="1600" dirty="0" smtClean="0"/>
              <a:t>учёта </a:t>
            </a:r>
            <a:r>
              <a:rPr lang="ru-RU" sz="1600" dirty="0"/>
              <a:t>потребления энергетических ресурсов, в первую очередь тепла (не выполнена обязательная норма Федерального закона "Об энергосбережении и о повышении энергетической эффективности и о внесении изменений в отдельные законодательные акты Российской Федерации" по завершению до 1 января 2011 г. оснащения многоквартирных домов коллективными (общедомовыми) приборами </a:t>
            </a:r>
            <a:r>
              <a:rPr lang="ru-RU" sz="1600" dirty="0" smtClean="0"/>
              <a:t>учёта </a:t>
            </a:r>
            <a:r>
              <a:rPr lang="ru-RU" sz="1600" dirty="0"/>
              <a:t>воды, тепловой энергии, электрической энергии</a:t>
            </a:r>
            <a:r>
              <a:rPr lang="ru-RU" sz="1600" dirty="0" smtClean="0"/>
              <a:t>);</a:t>
            </a:r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/>
              <a:t>низкий уровень технической эксплуатации отремонтированных зданий и нового оборудования, а также намеренный вывод из эксплуатации приборов </a:t>
            </a:r>
            <a:r>
              <a:rPr lang="ru-RU" sz="1600" dirty="0" smtClean="0"/>
              <a:t>учёта </a:t>
            </a:r>
            <a:r>
              <a:rPr lang="ru-RU" sz="1600" dirty="0"/>
              <a:t>собственниками и эксплуатирующими организациями; </a:t>
            </a:r>
            <a:endParaRPr lang="ru-RU" sz="1600" dirty="0" smtClean="0"/>
          </a:p>
          <a:p>
            <a:pPr marL="285750" indent="-285750" algn="just">
              <a:lnSpc>
                <a:spcPct val="107000"/>
              </a:lnSpc>
              <a:buFontTx/>
              <a:buChar char="-"/>
            </a:pPr>
            <a:r>
              <a:rPr lang="ru-RU" sz="1600" dirty="0"/>
              <a:t>недостаточная координация планирования и реализации региональных программ капитального ремонта общего имущества в многоквартирных домах с планами модернизации коммунальной инфраструктуры для использования потенциала энергосбережения и повышения энергетической </a:t>
            </a:r>
            <a:r>
              <a:rPr lang="ru-RU" sz="1600" dirty="0" smtClean="0"/>
              <a:t>эффективности.</a:t>
            </a:r>
            <a:endParaRPr lang="ru-RU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endParaRPr lang="ru-RU" sz="16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72627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1515737" y="1699880"/>
            <a:ext cx="9144000" cy="4408888"/>
          </a:xfrm>
          <a:prstGeom prst="rect">
            <a:avLst/>
          </a:prstGeom>
        </p:spPr>
        <p:txBody>
          <a:bodyPr lIns="90000" tIns="45000" rIns="90000" bIns="45000" anchor="ctr"/>
          <a:lstStyle/>
          <a:p>
            <a:pPr algn="just">
              <a:lnSpc>
                <a:spcPct val="150000"/>
              </a:lnSpc>
              <a:buSzPct val="70000"/>
              <a:buFont typeface="Arial" pitchFamily="34" charset="0"/>
              <a:buChar char="•"/>
            </a:pPr>
            <a:endParaRPr lang="ru-RU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sz="1200" dirty="0">
              <a:solidFill>
                <a:srgbClr val="FF0000"/>
              </a:solidFill>
            </a:endParaRPr>
          </a:p>
        </p:txBody>
      </p:sp>
      <p:sp>
        <p:nvSpPr>
          <p:cNvPr id="155" name="CustomShape 2"/>
          <p:cNvSpPr/>
          <p:nvPr/>
        </p:nvSpPr>
        <p:spPr>
          <a:xfrm>
            <a:off x="917677" y="1170080"/>
            <a:ext cx="10184077" cy="1059600"/>
          </a:xfrm>
          <a:prstGeom prst="rect">
            <a:avLst/>
          </a:prstGeom>
        </p:spPr>
        <p:txBody>
          <a:bodyPr lIns="90000" tIns="45000" rIns="90000" bIns="45000"/>
          <a:lstStyle/>
          <a:p>
            <a:pPr algn="just"/>
            <a:r>
              <a:rPr lang="ru-RU" sz="2000" dirty="0">
                <a:latin typeface="+mj-lt"/>
              </a:rPr>
              <a:t>       </a:t>
            </a:r>
            <a:r>
              <a:rPr lang="ru-RU" dirty="0">
                <a:latin typeface="+mj-lt"/>
              </a:rPr>
              <a:t>Сравнение показаний программы АО «</a:t>
            </a:r>
            <a:r>
              <a:rPr lang="ru-RU" dirty="0" err="1">
                <a:latin typeface="+mj-lt"/>
              </a:rPr>
              <a:t>Мытищинская</a:t>
            </a:r>
            <a:r>
              <a:rPr lang="ru-RU" dirty="0">
                <a:latin typeface="+mj-lt"/>
              </a:rPr>
              <a:t> теплосеть</a:t>
            </a:r>
            <a:r>
              <a:rPr lang="ru-RU" dirty="0" smtClean="0">
                <a:latin typeface="+mj-lt"/>
              </a:rPr>
              <a:t>» </a:t>
            </a:r>
            <a:r>
              <a:rPr lang="ru-RU" dirty="0">
                <a:latin typeface="+mj-lt"/>
              </a:rPr>
              <a:t>с государственной программой РФ «Об энергосбережении и повышении энергетической эффективности на период до 2020 года»</a:t>
            </a: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sz="2000" b="1" dirty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rgbClr val="C00000"/>
              </a:solidFill>
            </a:endParaRPr>
          </a:p>
          <a:p>
            <a:pPr algn="ctr"/>
            <a:endParaRPr lang="ru-RU" b="1" dirty="0">
              <a:solidFill>
                <a:srgbClr val="C00000"/>
              </a:solidFill>
            </a:endParaRPr>
          </a:p>
          <a:p>
            <a:pPr algn="ctr"/>
            <a:endParaRPr 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91589"/>
              </p:ext>
            </p:extLst>
          </p:nvPr>
        </p:nvGraphicFramePr>
        <p:xfrm>
          <a:off x="1415888" y="2229680"/>
          <a:ext cx="9343697" cy="334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8704">
                  <a:extLst>
                    <a:ext uri="{9D8B030D-6E8A-4147-A177-3AD203B41FA5}">
                      <a16:colId xmlns:a16="http://schemas.microsoft.com/office/drawing/2014/main" xmlns="" val="537585006"/>
                    </a:ext>
                  </a:extLst>
                </a:gridCol>
                <a:gridCol w="4159176">
                  <a:extLst>
                    <a:ext uri="{9D8B030D-6E8A-4147-A177-3AD203B41FA5}">
                      <a16:colId xmlns:a16="http://schemas.microsoft.com/office/drawing/2014/main" xmlns="" val="1375664576"/>
                    </a:ext>
                  </a:extLst>
                </a:gridCol>
                <a:gridCol w="2002221">
                  <a:extLst>
                    <a:ext uri="{9D8B030D-6E8A-4147-A177-3AD203B41FA5}">
                      <a16:colId xmlns:a16="http://schemas.microsoft.com/office/drawing/2014/main" xmlns="" val="1232962398"/>
                    </a:ext>
                  </a:extLst>
                </a:gridCol>
                <a:gridCol w="2383596">
                  <a:extLst>
                    <a:ext uri="{9D8B030D-6E8A-4147-A177-3AD203B41FA5}">
                      <a16:colId xmlns:a16="http://schemas.microsoft.com/office/drawing/2014/main" xmlns="" val="3073040388"/>
                    </a:ext>
                  </a:extLst>
                </a:gridCol>
              </a:tblGrid>
              <a:tr h="1071772"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№п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     </a:t>
                      </a:r>
                    </a:p>
                    <a:p>
                      <a:pPr algn="ctr"/>
                      <a:r>
                        <a:rPr lang="ru-RU" sz="1400" dirty="0" smtClean="0"/>
                        <a:t> Мероприятие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 Программа</a:t>
                      </a:r>
                      <a:r>
                        <a:rPr lang="ru-RU" sz="1400" baseline="0" dirty="0" smtClean="0"/>
                        <a:t> РФ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/>
                    </a:p>
                    <a:p>
                      <a:pPr algn="ctr"/>
                      <a:r>
                        <a:rPr lang="ru-RU" sz="1400" dirty="0" smtClean="0"/>
                        <a:t>Программа АО «</a:t>
                      </a:r>
                      <a:r>
                        <a:rPr lang="ru-RU" sz="1400" dirty="0" err="1" smtClean="0"/>
                        <a:t>Мытищинская</a:t>
                      </a:r>
                      <a:r>
                        <a:rPr lang="ru-RU" sz="1400" dirty="0" smtClean="0"/>
                        <a:t> теплосеть»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14714482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удельного расхода топлива на котельных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167,2  т.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у.т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./Гкал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158,0  т.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у.т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./Гкал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53758510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удельного расхода электроэнергии на котельных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12  кВт*ч/м</a:t>
                      </a:r>
                      <a:r>
                        <a:rPr lang="ru-RU" sz="14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7,13  кВт*ч/м</a:t>
                      </a:r>
                      <a:r>
                        <a:rPr lang="ru-RU" sz="1400" baseline="30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90830014"/>
                  </a:ext>
                </a:extLst>
              </a:tr>
              <a:tr h="75917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3.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доли потерь в тепловых сетях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до 10,7 %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до 7,1 %</a:t>
                      </a:r>
                    </a:p>
                    <a:p>
                      <a:pPr algn="ctr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24752544"/>
                  </a:ext>
                </a:extLst>
              </a:tr>
            </a:tbl>
          </a:graphicData>
        </a:graphic>
      </p:graphicFrame>
      <p:sp>
        <p:nvSpPr>
          <p:cNvPr id="5" name="Line 7"/>
          <p:cNvSpPr>
            <a:spLocks noChangeShapeType="1"/>
          </p:cNvSpPr>
          <p:nvPr/>
        </p:nvSpPr>
        <p:spPr bwMode="auto">
          <a:xfrm>
            <a:off x="2225892" y="84113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04771" y="194800"/>
            <a:ext cx="85659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Реализация проекта по внедрению цифровых приборов и систем учёта </a:t>
            </a:r>
          </a:p>
          <a:p>
            <a:pPr algn="ctr"/>
            <a:r>
              <a:rPr lang="ru-RU" b="1" dirty="0" smtClean="0">
                <a:latin typeface="+mj-lt"/>
              </a:rPr>
              <a:t>на </a:t>
            </a:r>
            <a:r>
              <a:rPr lang="ru-RU" b="1" dirty="0">
                <a:latin typeface="+mj-lt"/>
              </a:rPr>
              <a:t>примере АО «Мытищинская теплосеть</a:t>
            </a:r>
            <a:r>
              <a:rPr lang="ru-RU" b="1" dirty="0" smtClean="0">
                <a:latin typeface="+mj-lt"/>
              </a:rPr>
              <a:t>» в </a:t>
            </a:r>
            <a:r>
              <a:rPr lang="ru-RU" b="1" dirty="0" err="1" smtClean="0">
                <a:latin typeface="+mj-lt"/>
              </a:rPr>
              <a:t>г.о</a:t>
            </a:r>
            <a:r>
              <a:rPr lang="ru-RU" b="1" dirty="0" smtClean="0">
                <a:latin typeface="+mj-lt"/>
              </a:rPr>
              <a:t>. Мытищи</a:t>
            </a:r>
            <a:endParaRPr lang="ru-RU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091794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9" y="819150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477107" y="5932058"/>
            <a:ext cx="7215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Живи комфортно, плати только за полученные коммунальные </a:t>
            </a:r>
            <a:r>
              <a:rPr lang="ru-RU" dirty="0" smtClean="0"/>
              <a:t>услуги.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03713" y="2480475"/>
            <a:ext cx="55258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63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98329" y="3326502"/>
            <a:ext cx="9669517" cy="3517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Ассоциации «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Мособлтеплоэнерго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», «Метрология Энергосбережения, Союз промышленников и предпринимателей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г.о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Мытищи, Некоммерческое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партнёрство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Ростепло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» неоднократно проводили конференции и рабочие встречи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 2022 и 2023 годах с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заинтересованными сторонами по вопросу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надежности тепло- водоснабжения 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энерго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- и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водосбережения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и мотивации к этому всех участников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встречь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Направляли свои предложения в адрес Правительства РФ и профильных министерств и ведомств. 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настоящее время приборный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учёт </a:t>
            </a:r>
            <a:r>
              <a:rPr lang="ru-RU" sz="1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ресурса у ресурсоснабжающих организаций находится на недостаточном уровне для построения интеллектуальных систем по сбору и анализу 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данных из-за несовершенства ФЗ-261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«Об энергосбережении и о повышении энергетической эффективности и о внесении изменений в отдельные законодательные акты 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федерации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 и Постановления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№ 354 «О предоставлении коммунальных услуг собственникам и пользователям помещений в многоквартирных домах и жилых домов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r>
              <a:rPr lang="ru-RU" sz="16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46" y="720680"/>
            <a:ext cx="3251305" cy="17519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98329" y="2503223"/>
            <a:ext cx="97540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+mj-lt"/>
              </a:rPr>
              <a:t>Конференции</a:t>
            </a:r>
          </a:p>
          <a:p>
            <a:pPr algn="ctr"/>
            <a:r>
              <a:rPr lang="ru-RU" sz="1600" dirty="0" smtClean="0">
                <a:latin typeface="+mj-lt"/>
              </a:rPr>
              <a:t>    Февраль 2023 г. Москва                          Январь 2023 г. Мытищи                          Декабрь 2022 г. Мытищи</a:t>
            </a:r>
            <a:endParaRPr lang="ru-RU" sz="16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6515" y="746628"/>
            <a:ext cx="3065899" cy="1751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292" y="720680"/>
            <a:ext cx="3337282" cy="1751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24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04497" y="4073771"/>
            <a:ext cx="4108906" cy="78827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170387" y="56769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Письмо Минстроя России от 20.02.2023г. № 8796-ИФ / 04</a:t>
            </a:r>
            <a:endParaRPr lang="ru-RU" b="1" dirty="0">
              <a:latin typeface="+mj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79" y="819571"/>
            <a:ext cx="4256051" cy="60384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3403" y="1002016"/>
            <a:ext cx="7430398" cy="1446893"/>
          </a:xfrm>
          <a:prstGeom prst="rect">
            <a:avLst/>
          </a:prstGeom>
        </p:spPr>
      </p:pic>
      <p:cxnSp>
        <p:nvCxnSpPr>
          <p:cNvPr id="12" name="Прямая со стрелкой 11"/>
          <p:cNvCxnSpPr/>
          <p:nvPr/>
        </p:nvCxnSpPr>
        <p:spPr>
          <a:xfrm flipV="1">
            <a:off x="4529002" y="2484947"/>
            <a:ext cx="589218" cy="20390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4647" y="2935130"/>
            <a:ext cx="6916126" cy="148810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1703" y="4382022"/>
            <a:ext cx="7273797" cy="2224223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 flipV="1">
            <a:off x="4402979" y="4073771"/>
            <a:ext cx="1167504" cy="2505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94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222937" y="515796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93378" y="3955337"/>
            <a:ext cx="10765222" cy="246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+mj-lt"/>
              <a:ea typeface="Calibri" panose="020F050202020403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связи с этим мы поддерживаем инициативы Правительства Российской Федерации по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совершенствованию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законодательства в области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ресурсов холодной воды и тепла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конечном счёте принимаемые решения будут важным сигналом, который приведёт в действие механизм энергосбережения в нашей стране, что благотворно скажется на сохранении природных ресурсов, экологии и здоровья нации.</a:t>
            </a:r>
          </a:p>
          <a:p>
            <a:pPr algn="just">
              <a:lnSpc>
                <a:spcPct val="107000"/>
              </a:lnSpc>
            </a:pP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Мы готовы в городском округе Мытищи подготовить и реализовать пилотный проект.</a:t>
            </a:r>
            <a:endParaRPr lang="ru-RU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9624" y="146464"/>
            <a:ext cx="84503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+mj-lt"/>
              </a:rPr>
              <a:t>Предложения 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81" y="790971"/>
            <a:ext cx="4266215" cy="313060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62600" y="851962"/>
            <a:ext cx="6096000" cy="27270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Существующая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система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потребления энергоресурсов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ведёт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 росту издержек ресурсоснабжающих предприятий, что ставит под вопрос стабильность  работы предприятий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Энергосбережение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не работает в соответствии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предъявляемыми в настоящее время требованиями. 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Расходы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тепла и воды на 1 человека и на 1 кв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м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намного больше разумного потребления, потери в системах теплоснабжения и водоснабжения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значительны. 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37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559622" y="536159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38" y="744131"/>
            <a:ext cx="3703688" cy="27267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32070" y="1012296"/>
            <a:ext cx="612173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7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Предложение № 1. </a:t>
            </a:r>
          </a:p>
          <a:p>
            <a:pPr algn="just">
              <a:spcAft>
                <a:spcPts val="0"/>
              </a:spcAft>
            </a:pPr>
            <a:endParaRPr lang="ru-RU" sz="17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Необходимо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решить </a:t>
            </a:r>
            <a:r>
              <a:rPr lang="ru-RU" sz="17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вопрос о п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ередаче приборов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баланс ресурсоснабжающих организаций, что обеспечит появление у гарантированных поставщиков и ресурсоснабжающих организаций обязанностей по установке, обслуживанию, поверке и замене приборов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859624" y="146464"/>
            <a:ext cx="9123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9638" y="3967404"/>
            <a:ext cx="106641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аналогии с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определением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гарантирующих поставщиков и сетевых организаций в качестве ответственных исполнителей мероприятий по оснащению приборами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учёта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электрической энергии МКД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Согласно п. 3 Постановления Правительства РФ от 29 июля 2020 г. № 950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669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474224" y="615157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9153" y="833442"/>
            <a:ext cx="1041383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endParaRPr lang="ru-RU" sz="1700" dirty="0" smtClean="0">
              <a:effectLst/>
              <a:latin typeface="+mj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7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0"/>
              </a:spcAft>
            </a:pPr>
            <a:r>
              <a:rPr lang="ru-RU" sz="17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позволит: </a:t>
            </a:r>
          </a:p>
          <a:p>
            <a:pPr algn="just">
              <a:spcAft>
                <a:spcPts val="0"/>
              </a:spcAft>
            </a:pPr>
            <a:endParaRPr lang="ru-RU" sz="1700" b="1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Свести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баланс между поставкой энергоресурсов и потреблением тепла и воды с минимальными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потерями (как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уже реализовано в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электроэнергетике).</a:t>
            </a:r>
          </a:p>
          <a:p>
            <a:pPr marL="285750" indent="-2857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ru-RU" sz="17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Упорядочить вопросы установки, эксплуатации, поверки и замены приборов учёта, за которые будут отвечать ресурсоснабжающие организации.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Освободить жителей от проблемы с установкой, поверкой и заменой счётчиков как общедомовых, так квартирных.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Свести </a:t>
            </a:r>
            <a:r>
              <a:rPr lang="ru-RU" sz="17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нет деятельность </a:t>
            </a: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мошенников по установке, поверке и замене приборов учёта.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ru-RU" sz="1700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Повысить качество учёта поставляемого ресурса, что сведёт на нет потери от несанкционированного разбора воды и тепловой энергии, снизит затраты на ОДН и создаст условия для мотивации каждого жителя и УК к экономии ресурсов.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29508" y="146464"/>
            <a:ext cx="93538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21116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559622" y="630115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262" y="917913"/>
            <a:ext cx="11326917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Предложение № </a:t>
            </a:r>
            <a:r>
              <a:rPr lang="ru-RU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</a:t>
            </a:r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ru-RU" sz="20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Ускорить внесение изменений в законодательство в части внедрения </a:t>
            </a:r>
            <a:r>
              <a:rPr lang="ru-RU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цифровых приборов и </a:t>
            </a:r>
            <a:r>
              <a:rPr lang="ru-RU" sz="20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интеллектуальных систем учёта энергоресурсов, как это уже реализовано в электроэнергетике. </a:t>
            </a:r>
          </a:p>
          <a:p>
            <a:pPr algn="just"/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</a:t>
            </a:r>
            <a:r>
              <a:rPr lang="ru-RU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позволит: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Контролировать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собственнику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потребление энергоресурсов, исключая несанкционированные потери, экономя свои затраты на оплату энергоресурсов, в том числе это касается и организаций бюджетной сферы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Создать систему своевременной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достоверной передачи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информации 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Расчётные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центры для выставления счетов потребителям за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энергоресурсы по факту потребления.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Интегрировать данные диспетчеризации в ГИС, где в личном кабинете потребителя будет содержаться вся информация по потреблению его МКД, квартиры и общедомовые нужды.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Стабилизировать ресурсоснабжающим организациям экономическое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положение, в связи с тем, что будут снижены потери ресурсов, т.к. счета будут выставляется по факту потребления автоматически.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Снизить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негативное воздействие на окружающую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среду, уменьшив  использование топлива, в том числе снизятся и объёмы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канализационных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стоков за счёт мотивации и возможности снижения потребления населением и в бюджетной сфере.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20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859624" y="146464"/>
            <a:ext cx="91236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</p:spTree>
    <p:extLst>
      <p:ext uri="{BB962C8B-B14F-4D97-AF65-F5344CB8AC3E}">
        <p14:creationId xmlns:p14="http://schemas.microsoft.com/office/powerpoint/2010/main" val="384662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Line 7"/>
          <p:cNvSpPr>
            <a:spLocks noChangeShapeType="1"/>
          </p:cNvSpPr>
          <p:nvPr/>
        </p:nvSpPr>
        <p:spPr bwMode="auto">
          <a:xfrm>
            <a:off x="2375339" y="631581"/>
            <a:ext cx="7723689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38BCAE-3462-45BC-B95B-40D4B437B83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4498" y="819150"/>
            <a:ext cx="113862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Предложение № 3.</a:t>
            </a: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Необходимо усовершенствовать действующие нормативно-правовые акты, регламентирующие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все аспекты качества проектирования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производства,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монтажа, эксплуатации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технического обслуживания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энергоресурсов.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82615" y="146464"/>
            <a:ext cx="940069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</a:rPr>
              <a:t>Наши предложения </a:t>
            </a:r>
            <a:r>
              <a:rPr lang="ru-RU" b="1" dirty="0">
                <a:latin typeface="+mj-lt"/>
              </a:rPr>
              <a:t>по совершенствованию организации </a:t>
            </a:r>
            <a:r>
              <a:rPr lang="ru-RU" b="1" dirty="0" smtClean="0">
                <a:latin typeface="+mj-lt"/>
              </a:rPr>
              <a:t>учёта </a:t>
            </a:r>
            <a:r>
              <a:rPr lang="ru-RU" b="1" dirty="0">
                <a:latin typeface="+mj-lt"/>
              </a:rPr>
              <a:t>тепловой энергии и воды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8882" y="3442865"/>
            <a:ext cx="1120402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Чёткие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единые требования в этой области позволят убрать с рынка недобросовестных производителей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непрофессиональных проектировщиков, монтажников, эксплуатационников и т.д. </a:t>
            </a:r>
          </a:p>
          <a:p>
            <a:pPr algn="just"/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Осуществлять установку, поверку и обслуживание приборов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учёта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должны только ресурсоснабжающие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предприятия (к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ак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это уже реализовано в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электроэнергетике).</a:t>
            </a:r>
          </a:p>
          <a:p>
            <a:pPr algn="just"/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Считаю целесообразным привлечь к работе по совершенствованию законодательства специалистов Ассоциации «Метрология Энергосбережения», которые имеют богатый практический опыт по внедрению инновационных систем учета энергоресурсов и готовы оказать всяческое содействие в данной работе. 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168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1_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5091</TotalTime>
  <Words>2370</Words>
  <Application>Microsoft Office PowerPoint</Application>
  <PresentationFormat>Произвольный</PresentationFormat>
  <Paragraphs>245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Office Theme</vt:lpstr>
      <vt:lpstr>1_Office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Молчанов Леонид Николаевич</dc:creator>
  <cp:lastModifiedBy>Молчанов Леонид Николаевич</cp:lastModifiedBy>
  <cp:revision>558</cp:revision>
  <cp:lastPrinted>2025-02-04T08:00:13Z</cp:lastPrinted>
  <dcterms:created xsi:type="dcterms:W3CDTF">2023-03-30T09:55:54Z</dcterms:created>
  <dcterms:modified xsi:type="dcterms:W3CDTF">2025-02-04T12:09:12Z</dcterms:modified>
</cp:coreProperties>
</file>