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65" r:id="rId2"/>
    <p:sldId id="269" r:id="rId3"/>
    <p:sldId id="270" r:id="rId4"/>
    <p:sldId id="271" r:id="rId5"/>
    <p:sldId id="272" r:id="rId6"/>
    <p:sldId id="275" r:id="rId7"/>
    <p:sldId id="276" r:id="rId8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76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23FA9-65EB-4169-BB65-E53E371418CD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B769F-AA98-4017-9168-E1D2D468F6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241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271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02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94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444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69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023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089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57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663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94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50D0F-5AD2-49D6-B049-6CB249191F5F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322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5533" y="240435"/>
            <a:ext cx="5576455" cy="12558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Анализ потребления ресурсов в домах </a:t>
            </a:r>
            <a:r>
              <a:rPr lang="ru-RU" dirty="0" err="1" smtClean="0"/>
              <a:t>го</a:t>
            </a:r>
            <a:r>
              <a:rPr lang="ru-RU" dirty="0" smtClean="0"/>
              <a:t> Мытищи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8" name="Прямоугольник 7"/>
          <p:cNvSpPr/>
          <p:nvPr/>
        </p:nvSpPr>
        <p:spPr>
          <a:xfrm>
            <a:off x="5144336" y="0"/>
            <a:ext cx="711880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Анализ 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потребления ресурсов 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МКД 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г.о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. 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Мытищи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3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66675"/>
            <a:ext cx="12144375" cy="672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59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126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892" y="0"/>
            <a:ext cx="113343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53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56" y="127592"/>
            <a:ext cx="11823404" cy="624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4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2525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Данные по потреблению воды в МКД за 2024 год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932519"/>
              </p:ext>
            </p:extLst>
          </p:nvPr>
        </p:nvGraphicFramePr>
        <p:xfrm>
          <a:off x="1936866" y="1163787"/>
          <a:ext cx="8528857" cy="5013172"/>
        </p:xfrm>
        <a:graphic>
          <a:graphicData uri="http://schemas.openxmlformats.org/drawingml/2006/table">
            <a:tbl>
              <a:tblPr/>
              <a:tblGrid>
                <a:gridCol w="498220">
                  <a:extLst>
                    <a:ext uri="{9D8B030D-6E8A-4147-A177-3AD203B41FA5}">
                      <a16:colId xmlns:a16="http://schemas.microsoft.com/office/drawing/2014/main" xmlns="" val="2336700381"/>
                    </a:ext>
                  </a:extLst>
                </a:gridCol>
                <a:gridCol w="1666363">
                  <a:extLst>
                    <a:ext uri="{9D8B030D-6E8A-4147-A177-3AD203B41FA5}">
                      <a16:colId xmlns:a16="http://schemas.microsoft.com/office/drawing/2014/main" xmlns="" val="3603516070"/>
                    </a:ext>
                  </a:extLst>
                </a:gridCol>
                <a:gridCol w="1004885">
                  <a:extLst>
                    <a:ext uri="{9D8B030D-6E8A-4147-A177-3AD203B41FA5}">
                      <a16:colId xmlns:a16="http://schemas.microsoft.com/office/drawing/2014/main" xmlns="" val="3714079208"/>
                    </a:ext>
                  </a:extLst>
                </a:gridCol>
                <a:gridCol w="957034">
                  <a:extLst>
                    <a:ext uri="{9D8B030D-6E8A-4147-A177-3AD203B41FA5}">
                      <a16:colId xmlns:a16="http://schemas.microsoft.com/office/drawing/2014/main" xmlns="" val="91362538"/>
                    </a:ext>
                  </a:extLst>
                </a:gridCol>
                <a:gridCol w="878219">
                  <a:extLst>
                    <a:ext uri="{9D8B030D-6E8A-4147-A177-3AD203B41FA5}">
                      <a16:colId xmlns:a16="http://schemas.microsoft.com/office/drawing/2014/main" xmlns="" val="936295827"/>
                    </a:ext>
                  </a:extLst>
                </a:gridCol>
                <a:gridCol w="776887">
                  <a:extLst>
                    <a:ext uri="{9D8B030D-6E8A-4147-A177-3AD203B41FA5}">
                      <a16:colId xmlns:a16="http://schemas.microsoft.com/office/drawing/2014/main" xmlns="" val="499013201"/>
                    </a:ext>
                  </a:extLst>
                </a:gridCol>
                <a:gridCol w="866960">
                  <a:extLst>
                    <a:ext uri="{9D8B030D-6E8A-4147-A177-3AD203B41FA5}">
                      <a16:colId xmlns:a16="http://schemas.microsoft.com/office/drawing/2014/main" xmlns="" val="930963661"/>
                    </a:ext>
                  </a:extLst>
                </a:gridCol>
                <a:gridCol w="540442">
                  <a:extLst>
                    <a:ext uri="{9D8B030D-6E8A-4147-A177-3AD203B41FA5}">
                      <a16:colId xmlns:a16="http://schemas.microsoft.com/office/drawing/2014/main" xmlns="" val="1943699485"/>
                    </a:ext>
                  </a:extLst>
                </a:gridCol>
                <a:gridCol w="799405">
                  <a:extLst>
                    <a:ext uri="{9D8B030D-6E8A-4147-A177-3AD203B41FA5}">
                      <a16:colId xmlns:a16="http://schemas.microsoft.com/office/drawing/2014/main" xmlns="" val="1270040687"/>
                    </a:ext>
                  </a:extLst>
                </a:gridCol>
                <a:gridCol w="540442">
                  <a:extLst>
                    <a:ext uri="{9D8B030D-6E8A-4147-A177-3AD203B41FA5}">
                      <a16:colId xmlns:a16="http://schemas.microsoft.com/office/drawing/2014/main" xmlns="" val="2502020699"/>
                    </a:ext>
                  </a:extLst>
                </a:gridCol>
              </a:tblGrid>
              <a:tr h="5854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№ п/п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Улица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№ дома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Тариф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Факт. кол-во прожив-х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Отапливаемая площадь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Объем потребления (по ОДПУ)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Объем по ИПУ+норматив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Объем ОДН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%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58776154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2-й Первомайский проезд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13420,9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28576,008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24816,99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3759,018135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73540579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2-й Первомайский проезд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10616,1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33506,24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26730,68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6775,557119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2389093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2-й Щелковский проезд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11232,62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28595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23011,5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5583,499407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19,5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3780489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Академика Каргина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корп.5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7470,5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23744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19198,13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4545,871303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2645775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Академика Каргина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корп.1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13944,13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39764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33204,76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6559,244563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16,5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01283562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Академика Каргина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 корп.2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11909,83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30183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28261,36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1921,643109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4829896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Индустриальная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корп.2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10239,4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26544,775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23865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2679,775941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6819353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Индустриальная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корп.2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10889,7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36050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28180,46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7869,542414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21,8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0479195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Индустриальная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корп.3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16895,2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39216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36591,75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2624,252935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6,7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5360654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Олимпийский пр-т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корп.3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7738,1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26037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19821,29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6215,710976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6719374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Олимпийский пр-т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корп.1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13736,22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38302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34519,91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3782,093447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9,8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50157559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Олимпийский пр-т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10994,6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39575,96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25320,78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14255,18381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3613610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Олимпийский пр-т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 корп.3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10951,7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31352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26220,16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5131,844629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16,3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2313514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Силикатная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18Б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1411,3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3127,981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1018,019346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24,5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70965335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1-я Пролетарская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7123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19628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17987,8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1640,197896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8,3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0501593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2-й Щелковский проезд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корп.2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7845,73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22502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20462,74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2039,261124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9,6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8708408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2-й Щелковский проезд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корп.3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6184,6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19690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17011,57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2678,428473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13,6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14577988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2-я Пролетарская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7150,31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21687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18614,82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3072,178995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14,1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18480834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Академика Каргина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корп.3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6935,8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20116,2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18347,74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1768,455323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8,7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71396203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Воровского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5333,9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15774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12852,01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2921,98985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18,5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58012688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Индустриальная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корп.2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4353,3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10945,882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9200,704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1745,17796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91311258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Олимпийский пр-т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корп.16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5387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16951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14837,75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2113,249198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12,5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28711082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Олимпийский пр-т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корп.1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4945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13836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12349,21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1486,790844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10,7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4341912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Олимпийский пр-т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 корп.1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5062,2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13985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12486,11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1498,892988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10,7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84755314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Олимпийский пр-т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 корп.4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5065,6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15293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14013,92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1279,080159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8,3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26149155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Олимпийский пр-т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корп.1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5176,9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16756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14561,16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2194,844675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32434771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Силикатная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31В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5163,3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18585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14452,2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4132,799214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5360335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Силикатная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 корп.1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4490,1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14058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11348,06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2709,944435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19,2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5103429"/>
                  </a:ext>
                </a:extLst>
              </a:tr>
              <a:tr h="146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Силикатная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 корп.4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57,64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5778,9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17133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13496,61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3636,390007</a:t>
                      </a:r>
                    </a:p>
                  </a:txBody>
                  <a:tcPr marL="6352" marR="6352" marT="6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21,2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5034669"/>
                  </a:ext>
                </a:extLst>
              </a:tr>
              <a:tr h="182962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 т о г о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16,5</a:t>
                      </a:r>
                    </a:p>
                  </a:txBody>
                  <a:tcPr marL="6352" marR="6352" marT="6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11540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56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Что такое ОДН </a:t>
            </a:r>
            <a:r>
              <a:rPr lang="ru-RU" sz="2800" b="1" dirty="0" smtClean="0"/>
              <a:t> 7869,5 </a:t>
            </a:r>
            <a:r>
              <a:rPr lang="ru-RU" sz="2800" b="1" dirty="0" smtClean="0"/>
              <a:t>кубических метров?</a:t>
            </a:r>
            <a:endParaRPr lang="ru-RU" sz="2800" b="1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400262"/>
              </p:ext>
            </p:extLst>
          </p:nvPr>
        </p:nvGraphicFramePr>
        <p:xfrm>
          <a:off x="1470818" y="1297421"/>
          <a:ext cx="9250363" cy="542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Документ" r:id="rId3" imgW="9249915" imgH="5426315" progId="Word.Document.12">
                  <p:embed/>
                </p:oleObj>
              </mc:Choice>
              <mc:Fallback>
                <p:oleObj name="Документ" r:id="rId3" imgW="9249915" imgH="54263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0818" y="1297421"/>
                        <a:ext cx="9250363" cy="542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8475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203</TotalTime>
  <Words>396</Words>
  <Application>Microsoft Office PowerPoint</Application>
  <PresentationFormat>Произвольный</PresentationFormat>
  <Paragraphs>308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Office Theme</vt:lpstr>
      <vt:lpstr>Документ</vt:lpstr>
      <vt:lpstr>Анализ потребления ресурсов в домах го Мытищи</vt:lpstr>
      <vt:lpstr>Презентация PowerPoint</vt:lpstr>
      <vt:lpstr>Презентация PowerPoint</vt:lpstr>
      <vt:lpstr>Презентация PowerPoint</vt:lpstr>
      <vt:lpstr>Презентация PowerPoint</vt:lpstr>
      <vt:lpstr>Данные по потреблению воды в МКД за 2024 год</vt:lpstr>
      <vt:lpstr>Что такое ОДН  7869,5 кубических метров?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25</cp:revision>
  <cp:lastPrinted>2025-02-04T14:18:51Z</cp:lastPrinted>
  <dcterms:created xsi:type="dcterms:W3CDTF">2024-05-21T07:29:23Z</dcterms:created>
  <dcterms:modified xsi:type="dcterms:W3CDTF">2025-02-11T06:11:52Z</dcterms:modified>
</cp:coreProperties>
</file>