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0" r:id="rId3"/>
    <p:sldId id="257" r:id="rId4"/>
    <p:sldId id="258" r:id="rId5"/>
    <p:sldId id="262" r:id="rId6"/>
    <p:sldId id="259" r:id="rId7"/>
    <p:sldId id="263" r:id="rId8"/>
    <p:sldId id="265" r:id="rId9"/>
    <p:sldId id="267" r:id="rId10"/>
    <p:sldId id="269" r:id="rId11"/>
    <p:sldId id="270" r:id="rId12"/>
    <p:sldId id="268" r:id="rId13"/>
    <p:sldId id="266" r:id="rId14"/>
    <p:sldId id="264" r:id="rId15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77" autoAdjust="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BCD1D-B50D-4AED-BD7C-91BE5A9EF066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5BE8A-8050-4EEA-B291-EF38EC87C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087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5BE8A-8050-4EEA-B291-EF38EC87CFF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838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5BE8A-8050-4EEA-B291-EF38EC87CFF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46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5BE8A-8050-4EEA-B291-EF38EC87CFF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291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034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003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58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62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630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963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97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530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184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242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39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CD1F-BBB5-4851-B045-D52F8741D330}" type="datetimeFigureOut">
              <a:rPr lang="ru-RU" smtClean="0"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6FD0A-AA95-4B00-B03F-24526B5FC8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288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6202" y="2996952"/>
            <a:ext cx="7772400" cy="1470025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системы диспетчеризации и управления потреблением</a:t>
            </a:r>
            <a:b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объектах Управления образования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Мытищи </a:t>
            </a:r>
            <a:b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8"/>
            <a:ext cx="3176105" cy="56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9934" y="1663933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Пилотный проект «Повышение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энергоэффективности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энергосбережения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 социальной сферы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Мытищи»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6093296"/>
            <a:ext cx="2098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Мытищи, 2024 год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664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8520" y="301080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ПОИСК ПРИЧИН ПРЕВЫШЕНИЯ ПОКАЗАТЕЛЕЙ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669740"/>
            <a:ext cx="8576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3301752" y="1650443"/>
            <a:ext cx="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008567"/>
            <a:ext cx="5057242" cy="20042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39952" y="3991372"/>
            <a:ext cx="476028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диспетчеризации обнаружилось, что в гимназии № 16 происходит ночной разбор воды - почти 850 л каждый час.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Причём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часы, когда в школе нет занятий и кружковой работы. </a:t>
            </a:r>
          </a:p>
          <a:p>
            <a:pPr algn="just"/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Для того, чтобы исключить неправильную работу прибора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учёта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принято решение перекрыть подачу воды совсем. Первый раз пока на два часа - с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16.00 до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18.00 16.01.2025. Для достоверности сделано фото работающего прибора.</a:t>
            </a:r>
          </a:p>
          <a:p>
            <a:pPr algn="just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Контрольное снятие показаний выявило, что шкала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счётчика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изменилась. То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установленная система снятия и передачи  данных работает корректно. </a:t>
            </a:r>
          </a:p>
          <a:p>
            <a:pPr algn="just"/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Значит, причины утечки следует искать во внутренних коммуникациях учреждения.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675037"/>
            <a:ext cx="2448272" cy="13137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96" y="3140968"/>
            <a:ext cx="2716546" cy="1700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643" y="5082890"/>
            <a:ext cx="2719052" cy="17009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13443" y="3789040"/>
            <a:ext cx="10705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Фиксация показаний в момент перекрытия: 16.00 16.01.2025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2189" y="5547729"/>
            <a:ext cx="8232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Фиксация показаний в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18.00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16.01.2025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6524" y="1556792"/>
            <a:ext cx="4243479" cy="246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39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8520" y="301080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ТЕСТ НА ИСПРАВНОСТЬ ПРИБОРА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УЧЁТА 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669740"/>
            <a:ext cx="8576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680" y="709657"/>
            <a:ext cx="5851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следующий раз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решено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интервал отключения холодного водоснабжения. В выходные дни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15:00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11:00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в гимназии № 16 была полностью прекращена подача воды. </a:t>
            </a:r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Комиссионно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присутствии представителей гимназии, обслуживающей организации и сотрудника ООО «Водомер»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афиксированы показания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счётчика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момент отключения и открытия водяного клапана. 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Результат корректной работы прибора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подтверждён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751848"/>
            <a:ext cx="1070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Фиксация показаний водного счетчика в момент перекрытия  15.00 18.01.2025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3789040"/>
            <a:ext cx="82329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Фиксация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показаний после открытия водяного клапана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11.00 19.01.2025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8370" y="730924"/>
            <a:ext cx="1853345" cy="246909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6066" y="3789040"/>
            <a:ext cx="2017951" cy="268856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491" y="2195670"/>
            <a:ext cx="4301282" cy="226311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512" y="4293096"/>
            <a:ext cx="5737225" cy="261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8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8520" y="301080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МОНИТОГРИНГ РЕЗУЛЬТАТОВ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669740"/>
            <a:ext cx="8576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463" y="1772816"/>
            <a:ext cx="6872833" cy="9621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75463" y="793279"/>
            <a:ext cx="68728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Следующий шаг - сравнение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(декабрь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и 2024 годов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-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объектов из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24, так как в базовом 2023 году 12 объектов не были построены, в двух не были смонтированы приборы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учёта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коммунальных ресурсов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3645024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463" y="2996952"/>
            <a:ext cx="3058291" cy="35222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2103" y="3162034"/>
            <a:ext cx="4234353" cy="8007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99992" y="4077072"/>
            <a:ext cx="432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363538" algn="l"/>
              </a:tabLs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полный месяц работы над проектом показал увеличение расходов и фактического потребления. Однако при росте тарифов, на который мы не можем повлиять, от нас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экономно и бережно расходовать природные ресурсы – воду и тепловую энергию.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это и является целью проекта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год. 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87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60648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ОЖИДАЕМЫЙ ЭФФЕКТ </a:t>
            </a:r>
            <a:endParaRPr lang="ru-RU" b="1" dirty="0"/>
          </a:p>
        </p:txBody>
      </p:sp>
      <p:pic>
        <p:nvPicPr>
          <p:cNvPr id="5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6328" y="947238"/>
            <a:ext cx="7913563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средств в результате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исполнения Контракта – проведение мер на 24 объектах по внедрению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коммунальных ресурсов 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возможностью контроля и регулирования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2025 года должна составить не менее 10%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2024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42769" y="4289340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договора составляет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2 373 678, 30 рубля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874694"/>
            <a:ext cx="78432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ОЖИДАЕМЫЙ ЭФФЕКТ </a:t>
            </a:r>
            <a:r>
              <a:rPr lang="ru-RU" dirty="0" smtClean="0"/>
              <a:t>для бюджета городского округа Мытищи от исполнения Контракта по 24 объектам в сравнении с расходами бюджета городского округа Мытищи в базовом 2023 году (по тарифам 2023 года) – </a:t>
            </a:r>
          </a:p>
          <a:p>
            <a:pPr algn="just"/>
            <a:r>
              <a:rPr lang="ru-RU" b="1" dirty="0" smtClean="0"/>
              <a:t>3 179 440,73 рубля, </a:t>
            </a:r>
            <a:r>
              <a:rPr lang="ru-RU" dirty="0" smtClean="0"/>
              <a:t>которые можно направить на исполнение социальных обязательств либо на дальнейшие мероприятия по энергосбережению и сохранению окружающей среды.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594250"/>
              </p:ext>
            </p:extLst>
          </p:nvPr>
        </p:nvGraphicFramePr>
        <p:xfrm>
          <a:off x="483023" y="2535558"/>
          <a:ext cx="7776868" cy="1467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7">
                  <a:extLst>
                    <a:ext uri="{9D8B030D-6E8A-4147-A177-3AD203B41FA5}">
                      <a16:colId xmlns:a16="http://schemas.microsoft.com/office/drawing/2014/main" xmlns="" val="1137502558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xmlns="" val="3363411945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xmlns="" val="3217302692"/>
                    </a:ext>
                  </a:extLst>
                </a:gridCol>
                <a:gridCol w="1944217">
                  <a:extLst>
                    <a:ext uri="{9D8B030D-6E8A-4147-A177-3AD203B41FA5}">
                      <a16:colId xmlns:a16="http://schemas.microsoft.com/office/drawing/2014/main" xmlns="" val="12725987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Комм. ресурс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Оплачено по факту 2023г.,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Экономия, %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Экономия, руб.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22490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Водопотребление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8 901 829,36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890 182,94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906485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>
                          <a:effectLst/>
                        </a:rPr>
                        <a:t>Тепловая энергия</a:t>
                      </a:r>
                      <a:endParaRPr lang="ru-RU" sz="1800" u="none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>
                          <a:effectLst/>
                        </a:rPr>
                        <a:t>46 629 182,350,93</a:t>
                      </a:r>
                      <a:endParaRPr lang="ru-RU" sz="18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>
                          <a:effectLst/>
                        </a:rPr>
                        <a:t>10</a:t>
                      </a:r>
                      <a:endParaRPr lang="ru-RU" sz="18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dirty="0">
                          <a:effectLst/>
                        </a:rPr>
                        <a:t>4 662 935,09</a:t>
                      </a:r>
                      <a:endParaRPr lang="ru-RU" sz="1800" b="1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944705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8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none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800" b="1" u="none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553 119,03</a:t>
                      </a:r>
                      <a:endParaRPr lang="ru-RU" sz="1800" b="1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94398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7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636912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3257517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ЦЕЛИ ПРОЕКТА</a:t>
            </a:r>
            <a:endParaRPr lang="ru-RU" b="1" dirty="0"/>
          </a:p>
        </p:txBody>
      </p:sp>
      <p:pic>
        <p:nvPicPr>
          <p:cNvPr id="6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933056"/>
            <a:ext cx="8208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униципальных бюджетных общеобразовательных учреждений реализовать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мер, направленных на повышение качества предоставляемых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путём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устойчивой системы сбора, передачи и программного анализа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ресурсопотребления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Предусмотреть возможность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дальнейшего совершенствования системы потребления коммунальных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посредством автоматического управления.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экономный подход к потребляемым ресурсам и расходованию бюджетных средств.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50369"/>
            <a:ext cx="78402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9 октября 2024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МАУ «УОиРОСС» и ООО «Водомер»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заключён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на выполнение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по монтажу системы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диспетчерского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круглосуточного контроля водопотребления и расхода тепловой энергии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школам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3" y="650299"/>
            <a:ext cx="836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№ 2024.206745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исполнения</a:t>
            </a:r>
            <a:r>
              <a:rPr lang="ru-RU" sz="1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 </a:t>
            </a:r>
            <a:r>
              <a:rPr lang="ru-RU" sz="1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муниципальная </a:t>
            </a:r>
            <a:r>
              <a:rPr lang="ru-RU" sz="1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программы </a:t>
            </a:r>
          </a:p>
          <a:p>
            <a:pPr algn="ctr"/>
            <a:r>
              <a:rPr lang="ru-RU" sz="1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«</a:t>
            </a:r>
            <a:r>
              <a:rPr lang="ru-RU" sz="1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Развитие инженерной инфраструктуры, </a:t>
            </a:r>
            <a:r>
              <a:rPr lang="ru-RU" sz="14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энергоэффективности</a:t>
            </a:r>
            <a:r>
              <a:rPr lang="ru-RU" sz="1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 и отрасли обращения с отходами</a:t>
            </a:r>
            <a:r>
              <a:rPr lang="ru-RU" sz="1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» </a:t>
            </a:r>
          </a:p>
          <a:p>
            <a:pPr algn="ctr"/>
            <a:r>
              <a:rPr lang="ru-RU" sz="1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(Постановление главы </a:t>
            </a:r>
            <a:r>
              <a:rPr lang="ru-RU" sz="1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администрации городского округа Мытищи  Ю.О. Купецкой  от 14.11.2022 № </a:t>
            </a:r>
            <a:r>
              <a:rPr lang="ru-RU" sz="1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Lato"/>
              </a:rPr>
              <a:t>5262)</a:t>
            </a:r>
            <a:endParaRPr lang="ru-RU" b="1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7007" y="541750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ИСПОЛНЕНИЕ ПРОЕКТА</a:t>
            </a:r>
            <a:endParaRPr lang="ru-RU" b="1" dirty="0"/>
          </a:p>
        </p:txBody>
      </p:sp>
      <p:pic>
        <p:nvPicPr>
          <p:cNvPr id="10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88913" y="1075216"/>
            <a:ext cx="8339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рамках проекта были отобраны 24 объекта Управления образования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777072"/>
              </p:ext>
            </p:extLst>
          </p:nvPr>
        </p:nvGraphicFramePr>
        <p:xfrm>
          <a:off x="499374" y="1772816"/>
          <a:ext cx="8229600" cy="4191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6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8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17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19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171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4016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26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Учреждение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Объект, адрес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Учреждение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Объект, адрес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МБОУ Гимназия № 16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 Мытищи, Новомытищинский пр-кт, д. 4.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13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ДДУ "Солнышко" 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 Мытищи, ул. Станционная, д. 1, корп. 3.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МБОУ СОШ № 29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г.о</a:t>
                      </a:r>
                      <a:r>
                        <a:rPr lang="ru-RU" sz="1100" dirty="0">
                          <a:effectLst/>
                        </a:rPr>
                        <a:t>. Мытищи, ул. Красная слобода, стр. 5Б. 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14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ДДУ мкр.17А, кор.3 ЖК «Новое Медведково»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 о. Мытищи, мкр.17А, корп.3. ЖК «Новое Медведково».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3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ул. Академика Каргина, д.36, корп. 2А. 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15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МЛГ № 33 Рупасовские пруды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г.о. Мытищи, ул. Рупасовские пруды, стр. 4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6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 Мытищи, Новомытищинский пр-кт, 38А.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16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МБОУ СОШ № 3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ДО «Радуга»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г.о. Мытищи, ул. Медицинская, д. 8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35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ДО "Космик"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г.о. Мытищи, д. Погорелки, Тенистый бульвар, стр. 2.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17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СОШ № 32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ул. Юбилейная, д. 4В, корп. 2.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36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ДО «Фантазеры»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г.о. Мытищи, д. Бородино. ул. Малая Бородинская д. 5А.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18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СОШ№ 24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Новомытищинский </a:t>
                      </a:r>
                      <a:r>
                        <a:rPr lang="ru-RU" sz="1100" dirty="0" err="1">
                          <a:effectLst/>
                        </a:rPr>
                        <a:t>пр-кт</a:t>
                      </a:r>
                      <a:r>
                        <a:rPr lang="ru-RU" sz="1100" dirty="0">
                          <a:effectLst/>
                        </a:rPr>
                        <a:t> д.39, корп. 3.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36 Школа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г.о. Мытищи, д. Бородино. ул.  Малая Бородинская, д. 3А.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19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19 Начальная школа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п. </a:t>
                      </a:r>
                      <a:r>
                        <a:rPr lang="ru-RU" sz="1100" dirty="0" err="1">
                          <a:effectLst/>
                        </a:rPr>
                        <a:t>Пирогово</a:t>
                      </a:r>
                      <a:r>
                        <a:rPr lang="ru-RU" sz="1100" dirty="0">
                          <a:effectLst/>
                        </a:rPr>
                        <a:t>, ул. Советская д.14. 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8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ДО «Ромашка»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 Мытищи, ул. Колпакова, д. 35.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17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ДО «Щелкунчик»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ул. Терешковой, д. 2, стр. 2.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36    ДО «Мечтатели»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г.о. Мытищи, п. Нагорное. ул. Полковника Романова, стр. 6. 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21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СОШ№ 24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Новомытищинский </a:t>
                      </a:r>
                      <a:r>
                        <a:rPr lang="ru-RU" sz="1100" dirty="0" err="1">
                          <a:effectLst/>
                        </a:rPr>
                        <a:t>пр-кт</a:t>
                      </a:r>
                      <a:r>
                        <a:rPr lang="ru-RU" sz="1100" dirty="0">
                          <a:effectLst/>
                        </a:rPr>
                        <a:t>, д. 82, корп. 10.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СОШ № 14 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 Мытищи, ул. Белобородова, д. 4Е.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22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№8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ул. Мира, д.22, корп. 1.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Марфинская СОШ д. Сухарево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г.о. Мытищи, д. Сухарево. ул. Школьная, стр. 18.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23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10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 бассейном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Новомытищинский </a:t>
                      </a:r>
                      <a:r>
                        <a:rPr lang="ru-RU" sz="1100" dirty="0" err="1">
                          <a:effectLst/>
                        </a:rPr>
                        <a:t>пр-кт</a:t>
                      </a:r>
                      <a:r>
                        <a:rPr lang="ru-RU" sz="1100" dirty="0">
                          <a:effectLst/>
                        </a:rPr>
                        <a:t>, д. 88 корп. 5.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5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МБОУ СОШ № 24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ДО «Дюймовочка»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г. Мытищи, Новомытищинский пр-т, д.43, корп. 2.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24</a:t>
                      </a:r>
                      <a:endParaRPr lang="ru-RU" sz="1100" b="1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МБОУ СОШ № 4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г. Мытищи, ул. Летная, д. 30, корп. 2.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1002" marR="61002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5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260648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РЕАЛИЗАЦИЯ ПРОЕКТА</a:t>
            </a:r>
            <a:endParaRPr lang="ru-RU" b="1" dirty="0"/>
          </a:p>
        </p:txBody>
      </p:sp>
      <p:pic>
        <p:nvPicPr>
          <p:cNvPr id="9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97342"/>
            <a:ext cx="8280920" cy="24006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объектов для уточнения спецификации оборудования и определения количества линейных и расходных материалов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AutoNum type="arabicPeriod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Приобретено оборудование для установки приборов по передаче данных потребления ресурсов на 24 объектах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Организовано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удалённое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автоматизированное рабочее место (АРМ) диспетчера МАУ «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УОиРОСС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342900" indent="-342900" algn="just">
              <a:buAutoNum type="arabicPeriod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Разработано программное обеспечение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платформы «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Водомер.Сервис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для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оптимизации работы с базами данных, формированию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суточных сводок и управления процессом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ресурсопотребления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прогнозирования и устранения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нештатных ситуаций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Tx/>
              <a:buAutoNum type="arabicPeriod"/>
            </a:pPr>
            <a:r>
              <a:rPr lang="ru-RU" sz="1500" kern="0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1500" kern="0" dirty="0">
                <a:latin typeface="Times New Roman" pitchFamily="18" charset="0"/>
                <a:cs typeface="Times New Roman" pitchFamily="18" charset="0"/>
              </a:rPr>
              <a:t>по монтажу необходимого </a:t>
            </a:r>
            <a:r>
              <a:rPr lang="ru-RU" sz="1500" kern="0" dirty="0" smtClean="0">
                <a:latin typeface="Times New Roman" pitchFamily="18" charset="0"/>
                <a:cs typeface="Times New Roman" pitchFamily="18" charset="0"/>
              </a:rPr>
              <a:t>оборудования </a:t>
            </a:r>
            <a:r>
              <a:rPr lang="ru-RU" sz="1500" kern="0" dirty="0">
                <a:latin typeface="Times New Roman" pitchFamily="18" charset="0"/>
                <a:cs typeface="Times New Roman" pitchFamily="18" charset="0"/>
              </a:rPr>
              <a:t>завершены </a:t>
            </a:r>
            <a:r>
              <a:rPr lang="ru-RU" sz="1500" kern="0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500" kern="0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500" kern="0" dirty="0" smtClean="0">
                <a:latin typeface="Times New Roman" pitchFamily="18" charset="0"/>
                <a:cs typeface="Times New Roman" pitchFamily="18" charset="0"/>
              </a:rPr>
              <a:t>2024 года.</a:t>
            </a:r>
            <a:endParaRPr lang="ru-RU" sz="15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14" y="3717032"/>
            <a:ext cx="2289052" cy="305207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23719" y="3695323"/>
            <a:ext cx="3205473" cy="245332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045" y="3101356"/>
            <a:ext cx="3743590" cy="295170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95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504" y="260648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ПЛАН-ГРАФИК ВЫПОЛНЕНИЯ РАБОТ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4437" y="764704"/>
            <a:ext cx="8504697" cy="25853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подписан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оговор-контракт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2024.206745.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09-30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акупка,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комплектование, монтаж приборов автоматической передачи данных потребления ресурсов на диспетчерский пункт из учреждений сферы образования.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01-30 ноября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настройка программного обеспечения и работы диспетчерского пункта, настройка системы оповещения о нештатных ситуациях.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01-30 декабря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модернизация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корректной работы программного обеспечения платформы 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Водомер. Сервис».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работы с документами.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0" y="3553985"/>
            <a:ext cx="4157404" cy="267236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499992" y="3480725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363538" algn="l"/>
              </a:tabLst>
            </a:pPr>
            <a:r>
              <a:rPr lang="ru-RU" dirty="0" smtClean="0"/>
              <a:t>	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вступил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силу с момента его заключения и действует по 31.12.2024. </a:t>
            </a:r>
          </a:p>
          <a:p>
            <a:pPr algn="just">
              <a:tabLst>
                <a:tab pos="363538" algn="l"/>
              </a:tabLs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Подрядчик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гарантирует качество и безопасность работ в соответствии с действующим законодательством Российской Федерации, а также соответствие работ требованиям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Договора.</a:t>
            </a:r>
          </a:p>
          <a:p>
            <a:pPr algn="just">
              <a:tabLst>
                <a:tab pos="363538" algn="l"/>
              </a:tabLs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срока действия настоящего Договора не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влечёт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прекращение неисполненных обязательств Сторон. </a:t>
            </a:r>
          </a:p>
          <a:p>
            <a:endParaRPr lang="ru-RU" dirty="0"/>
          </a:p>
          <a:p>
            <a:r>
              <a:rPr lang="ru-RU" dirty="0"/>
              <a:t>	</a:t>
            </a:r>
            <a:r>
              <a:rPr lang="ru-RU" dirty="0" smtClean="0"/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Гарантийный срок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3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8520" y="410066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СИСТЕМА УПРАВЛЕНИЯ ПЛАТФОРМОЙ «ВОДОМЕР. СЕРВИС»</a:t>
            </a:r>
            <a:endParaRPr lang="ru-RU" b="1" dirty="0"/>
          </a:p>
        </p:txBody>
      </p:sp>
      <p:pic>
        <p:nvPicPr>
          <p:cNvPr id="11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85" y="4509120"/>
            <a:ext cx="4245154" cy="220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0229"/>
            <a:ext cx="4379530" cy="242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58740" y="893946"/>
            <a:ext cx="4346194" cy="1762021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Построена 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диспетчеризации 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данных, полученных от приборов, установленных на объектах 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образования, которая пока работает в тестовом 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режиме.</a:t>
            </a:r>
          </a:p>
          <a:p>
            <a:pPr marL="285750" indent="-285750" algn="just">
              <a:buFontTx/>
              <a:buChar char="-"/>
            </a:pP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Внештатные ситуации рассматриваются более детально – программой предусмотрена почасовая детализация потребления ресурса.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43466"/>
            <a:ext cx="6888601" cy="3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74" y="764704"/>
            <a:ext cx="5811524" cy="2330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260648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ФОРМИРОВАНИЕ БАЗЫ ДАННЫХ</a:t>
            </a:r>
            <a:endParaRPr lang="ru-RU" b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818883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56176" y="764704"/>
            <a:ext cx="2448272" cy="263149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ноября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ежесуточно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фиксируются данные по потреблению воды и тепловой энергии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электронного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архива потребления воды и тепловой энергии в сравнении с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расчётными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показателями и базовым 2023 годом.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461" y="282478"/>
            <a:ext cx="1950889" cy="3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60648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АНАЛИЗ ДАННЫХ. ОПОВЕЩЕНИЕ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669740"/>
            <a:ext cx="857670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система оповещения участников проекта в случае отклонения фактического расхода потребляемых ресурсов от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расчётных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показателей: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Отклонение фиксируется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нештатная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(некорректная работа прибора,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 рассчитанный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аварийная ситуация 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объекте).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конкретном случае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направляются эксплуатирующей организации (ООО «РСПК»),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(МАУ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«УОиРОСС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»), АО «Водоканал-Мытищи», АО «Мытищинская теплосеть»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ответственному лицу на объект. По итогам обратной связи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отметка о принятых мерах.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на Яндекс-диске,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доступом ограниченного круга лиц (Подрядчик и Заказчик), а также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елеграм-канал, открытый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участников проекта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Здесь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размещаются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данные, полученные от приборов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коммунальных ресурсов и сообщения об отклонении от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расчётных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Ведётся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урнал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нештатных ситуаций, сообщений и ответственных лиц, принявших сообщения от диспетчера.  </a:t>
            </a:r>
          </a:p>
          <a:p>
            <a:pPr marL="285750" indent="-285750" algn="just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88450"/>
            <a:ext cx="4104456" cy="316399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27157"/>
            <a:ext cx="2688663" cy="312528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033487"/>
            <a:ext cx="3104653" cy="232849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5832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8520" y="301080"/>
            <a:ext cx="7913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ОПОВЕЩЕНИЕ В СЛУЧАЕ НЕШТАТНОЙ СИТУАЦИИ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Picture 2" descr="C:\Users\lmolchanov\Desktop\1 НАШИ ОРГАНИЗАЦИЙ\2 ВОДОМЕР\Водомер логотип\logo_vodomer_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51969" cy="34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669740"/>
            <a:ext cx="8576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3301752" y="1650443"/>
            <a:ext cx="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536728" y="4945473"/>
            <a:ext cx="33983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направляется: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Мессенджер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WhatsApp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лично;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Общий чат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Telegram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-канала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доступом всех заинтересованных лиц;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Информационный ресурс на Яндекс-диске с доступом ограниченного круга лиц.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19732" y="5013176"/>
            <a:ext cx="307136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фиксируется</a:t>
            </a:r>
            <a:r>
              <a:rPr lang="ru-RU" sz="1600" b="1" dirty="0" smtClean="0"/>
              <a:t>: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фиксации событий (дата, время);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сообщений диспетчера (дата, время сообщения/звонка и обратной связи).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09228"/>
            <a:ext cx="6984776" cy="4403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8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1387</Words>
  <Application>Microsoft Office PowerPoint</Application>
  <PresentationFormat>Экран (4:3)</PresentationFormat>
  <Paragraphs>179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Построение системы диспетчеризации и управления потреблением на 24 объектах Управления образования городского округа Мытищи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АО «Мытищинская теплосеть» Проект реконструкции системы теплоснабжения  городского округа Мытищи  2020 – 2023 гг.</dc:title>
  <dc:creator>Молчанов Леонид Николаевич</dc:creator>
  <cp:lastModifiedBy>Admin</cp:lastModifiedBy>
  <cp:revision>174</cp:revision>
  <cp:lastPrinted>2025-01-20T06:53:30Z</cp:lastPrinted>
  <dcterms:created xsi:type="dcterms:W3CDTF">2024-12-16T13:10:47Z</dcterms:created>
  <dcterms:modified xsi:type="dcterms:W3CDTF">2025-02-11T06:10:32Z</dcterms:modified>
</cp:coreProperties>
</file>